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8" r:id="rId2"/>
    <p:sldId id="257" r:id="rId3"/>
    <p:sldId id="262" r:id="rId4"/>
    <p:sldId id="260" r:id="rId5"/>
    <p:sldId id="261" r:id="rId6"/>
    <p:sldId id="263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01DA82-6E63-44D1-849E-2492067E7C1A}" v="34" dt="2022-07-15T16:30:37.5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5291" autoAdjust="0"/>
  </p:normalViewPr>
  <p:slideViewPr>
    <p:cSldViewPr snapToGrid="0">
      <p:cViewPr varScale="1">
        <p:scale>
          <a:sx n="83" d="100"/>
          <a:sy n="83" d="100"/>
        </p:scale>
        <p:origin x="595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4ED605-1E6A-48C7-9976-4F786D66C01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56141F-1A9D-4F96-9264-BCF7748BF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543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pude</a:t>
            </a:r>
            <a:r>
              <a:rPr lang="en-US" dirty="0"/>
              <a:t> </a:t>
            </a:r>
            <a:r>
              <a:rPr lang="en-US" dirty="0" err="1"/>
              <a:t>encontrar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del </a:t>
            </a:r>
            <a:r>
              <a:rPr lang="en-US" dirty="0" err="1"/>
              <a:t>aeropuerto</a:t>
            </a:r>
            <a:r>
              <a:rPr lang="en-US" dirty="0"/>
              <a:t> de la ciudad de México para usar </a:t>
            </a:r>
            <a:r>
              <a:rPr lang="en-US" dirty="0" err="1"/>
              <a:t>ni</a:t>
            </a:r>
            <a:r>
              <a:rPr lang="en-US" dirty="0"/>
              <a:t> para </a:t>
            </a:r>
            <a:r>
              <a:rPr lang="en-US" dirty="0" err="1"/>
              <a:t>estadisticos</a:t>
            </a:r>
            <a:r>
              <a:rPr lang="en-US" dirty="0"/>
              <a:t> la </a:t>
            </a:r>
            <a:r>
              <a:rPr lang="en-US" dirty="0" err="1"/>
              <a:t>cantidad</a:t>
            </a:r>
            <a:r>
              <a:rPr lang="en-US" dirty="0"/>
              <a:t> de </a:t>
            </a:r>
            <a:r>
              <a:rPr lang="en-US" dirty="0" err="1"/>
              <a:t>retrasos</a:t>
            </a:r>
            <a:r>
              <a:rPr lang="en-US" dirty="0"/>
              <a:t> o </a:t>
            </a:r>
            <a:r>
              <a:rPr lang="en-US" dirty="0" err="1"/>
              <a:t>cancelados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Berkeley </a:t>
            </a:r>
            <a:r>
              <a:rPr lang="en-US" dirty="0" err="1"/>
              <a:t>uni</a:t>
            </a:r>
            <a:r>
              <a:rPr lang="en-US" dirty="0"/>
              <a:t> https://news.berkeley.edu/2010/10/18/flight_delays/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6141F-1A9D-4F96-9264-BCF7748BF6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054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6141F-1A9D-4F96-9264-BCF7748BF6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9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6141F-1A9D-4F96-9264-BCF7748BF6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59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6141F-1A9D-4F96-9264-BCF7748BF6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27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6141F-1A9D-4F96-9264-BCF7748BF6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48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6141F-1A9D-4F96-9264-BCF7748BF6D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384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EC873-BFDC-E04D-0F80-4C5DCC82D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7C45B-1B6C-F0BB-FDE9-8CDE2D3947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6C0AC-B01E-09C2-60FB-8D592A7F2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A4982-5285-941B-223F-2E26431D5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1CAB7-4417-D700-0E67-347447B96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9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00327-E73F-ED88-6FD4-17D93DE74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5A0D3F-9D21-6EC8-5839-1B34F7475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D8234-CF48-97D7-E44B-BDF007179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B302D-D925-FE4E-FE27-B45299CDE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F1E65-5297-1D4E-B45B-781A92005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40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C7AAE4-5988-AEA0-6D1A-8E605A3283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C03E72-5DB3-EE33-783A-09F2C2C5EB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E981E-9919-9906-8A9A-EE19716F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518E2-31E2-A21B-277C-E23B80ECC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4E46BD-B73B-8B52-E6F4-0BF1DA87D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438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05ACF-B688-8845-4C18-1F12FD45E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5B12B-6790-8286-A782-FFEABA581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3E464-6FBE-2A9D-D200-536AB222F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5C58D-BC21-1102-847D-418A1F8C6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622E9-C929-5062-2C85-DC4C6D4AC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679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AB8EE-3163-D1AD-67EB-FCC3FB635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EB44E-0D2A-29E5-8D54-C76D1CEEB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415D1-9A7D-A488-C826-44D2670F0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8E687-85D7-C2A2-2368-B2981FA6E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43527-2B02-C239-91B8-57F52A176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72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1AB6A-F37F-CAC9-26F9-3971C34E4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753A6-C226-9152-ECB9-27D3D6A374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25BAA-88C4-E8B6-9401-FA808D11B9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166C9-75D0-996A-E43A-0D4AD5105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BAD7E-BFCE-9338-13D4-51B38570E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682C7B-FE7F-0484-C991-A67765974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23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47EEC-99CB-781A-AD03-D2A789E55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60FB4-C14D-EFAE-0EA1-AE961F1C5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FD2054-8085-28CD-13B7-2796B341A6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4B014F-A295-896D-B7C4-F4065BD2D7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9FEE99-91C6-BE2A-A46B-CC6D96602F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F7E940-FBB6-3BBE-5D71-F8E230331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A7883B-6590-8D92-09C3-43F09EEB2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175435-812E-4E17-7641-0A8987000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821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AB6FC-3B14-0A5D-9700-BA601A0EA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B36657-597C-A502-1914-9097CC1F3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C9070B-5076-29F7-24E2-CCA3CE66B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15642D-67B6-5325-F426-F02076B15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250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389C36-3CBF-4A68-552A-17B2A62DC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569687-2471-75CF-E54C-20E2E79CE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E7FAD3-C43F-7073-7106-87DA6E983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11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B2036-9FEB-E770-2E40-FDE787A73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CD068-D0D3-30BC-89AA-BE9DC93613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0E93E3-506B-A84F-01FD-F80C1EE951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1079AB-1445-A356-3248-D82A6F3F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9FECDE-3008-E8F9-8AAE-8C830F458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3BBCC-DE5D-4E7A-BD8A-5F914B1F8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05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52A0D-AAB7-0A60-2EDC-4CA864A44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99C1DD-F5EB-D713-2EA1-2DDD70C968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67D83F-619B-1B26-3C81-C5CC502C04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A865B-D257-0FB9-7C52-B0913AFE9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36D33-39BB-EF72-BFF3-A83F5A1A4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56D41E-4AFA-F303-4137-23230641E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30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3C81DC-EEB0-CFB4-B00F-35F7A4F73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7EF274-8108-2A60-E233-AA58D2DB2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EB20D9-5851-ED81-F504-A6EA0B04D9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22134-DCA3-431A-B952-D2A4A60AE839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A9298-25CD-B743-B2C6-2F764D001C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30AE2-75C3-60F7-F6F5-D9CE22B168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D9EB3-BCCF-454C-B8EF-EBB0DFB5E8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258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C4B29-0E7B-4676-8AA6-F9AA178BE2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1882095"/>
          </a:xfrm>
        </p:spPr>
        <p:txBody>
          <a:bodyPr/>
          <a:lstStyle/>
          <a:p>
            <a:r>
              <a:rPr lang="es-MX"/>
              <a:t>Análisis de retrasos en vuelos con red bayesiana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D2B870-820D-41D4-8986-AF19AD6B2C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68918"/>
            <a:ext cx="9144000" cy="2584174"/>
          </a:xfrm>
        </p:spPr>
        <p:txBody>
          <a:bodyPr>
            <a:normAutofit/>
          </a:bodyPr>
          <a:lstStyle/>
          <a:p>
            <a:r>
              <a:rPr lang="es-MX" sz="2000"/>
              <a:t>Proyecto para la clase Modelos Gráficos Probabilísticos</a:t>
            </a:r>
          </a:p>
          <a:p>
            <a:r>
              <a:rPr lang="es-MX" sz="2000"/>
              <a:t>Maestría ciencia de datos</a:t>
            </a:r>
          </a:p>
          <a:p>
            <a:r>
              <a:rPr lang="es-MX" sz="2000"/>
              <a:t>Instituto Tecnológico y de Estudios Superiores de Occidente</a:t>
            </a:r>
          </a:p>
          <a:p>
            <a:endParaRPr lang="es-MX" sz="2000" b="1"/>
          </a:p>
          <a:p>
            <a:r>
              <a:rPr lang="es-MX" sz="2000"/>
              <a:t>Daniel Nuño</a:t>
            </a:r>
          </a:p>
          <a:p>
            <a:r>
              <a:rPr lang="es-MX" sz="2000"/>
              <a:t>Juli 15, 2022</a:t>
            </a:r>
          </a:p>
        </p:txBody>
      </p:sp>
    </p:spTree>
    <p:extLst>
      <p:ext uri="{BB962C8B-B14F-4D97-AF65-F5344CB8AC3E}">
        <p14:creationId xmlns:p14="http://schemas.microsoft.com/office/powerpoint/2010/main" val="1875226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501F-98CC-4D48-88E4-3FD40359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95739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MX">
                <a:solidFill>
                  <a:schemeClr val="bg1"/>
                </a:solidFill>
              </a:rPr>
              <a:t>	Retrasos en aeropuertos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A311-6F2C-43E2-9CCC-BDCBC9B13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0931"/>
            <a:ext cx="10515600" cy="4796032"/>
          </a:xfrm>
        </p:spPr>
        <p:txBody>
          <a:bodyPr>
            <a:normAutofit/>
          </a:bodyPr>
          <a:lstStyle/>
          <a:p>
            <a:pPr algn="just"/>
            <a:r>
              <a:rPr lang="es-MX" dirty="0"/>
              <a:t>El Aeropuerto Internacional de la Ciudad de México registró durante mayo 33,538 operaciones (comerciales y de aviación general), la mayor cifra en lo que va del 2022. En promedio 61 operaciones por hora.</a:t>
            </a:r>
          </a:p>
          <a:p>
            <a:pPr algn="just"/>
            <a:r>
              <a:rPr lang="es-MX" dirty="0"/>
              <a:t>Este verano, desde inicio de Julio, aeropuertos europeos y grandes </a:t>
            </a:r>
            <a:r>
              <a:rPr lang="es-MX" dirty="0" err="1"/>
              <a:t>hubs</a:t>
            </a:r>
            <a:r>
              <a:rPr lang="es-MX" dirty="0"/>
              <a:t> han experimentado desorganización. EL aeropuerto Heathrow en Londres ha tenido 51% de los vuelos retrasados y no es de los peores. Otros como Bruselas y Frankfurt 72% y 68%.</a:t>
            </a:r>
          </a:p>
          <a:p>
            <a:pPr algn="just"/>
            <a:r>
              <a:rPr lang="es-MX" dirty="0"/>
              <a:t>Una estimación de la Universidad de Berkeley estima un costo anual de $32.9b USD. De los cuales $8.3 es costo a la aerolínea y $16.7b costo a los pasajeros.</a:t>
            </a:r>
          </a:p>
          <a:p>
            <a:pPr algn="just"/>
            <a:endParaRPr lang="es-MX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C52FA1-D91A-429F-8B76-9EAAC944F753}"/>
              </a:ext>
            </a:extLst>
          </p:cNvPr>
          <p:cNvSpPr txBox="1">
            <a:spLocks/>
          </p:cNvSpPr>
          <p:nvPr/>
        </p:nvSpPr>
        <p:spPr>
          <a:xfrm>
            <a:off x="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1800">
                <a:solidFill>
                  <a:schemeClr val="bg1"/>
                </a:solidFill>
              </a:rPr>
              <a:t>Análisis de retrasos en vuelos con red bayesiana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2E99EE0-9F2D-4CBE-ACBF-DB4E1BF4C8F4}"/>
              </a:ext>
            </a:extLst>
          </p:cNvPr>
          <p:cNvSpPr txBox="1">
            <a:spLocks/>
          </p:cNvSpPr>
          <p:nvPr/>
        </p:nvSpPr>
        <p:spPr>
          <a:xfrm>
            <a:off x="609600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MX" sz="1800">
                <a:solidFill>
                  <a:schemeClr val="bg1"/>
                </a:solidFill>
              </a:rPr>
              <a:t>Daniel Nuño, Julio 2022</a:t>
            </a:r>
          </a:p>
        </p:txBody>
      </p:sp>
    </p:spTree>
    <p:extLst>
      <p:ext uri="{BB962C8B-B14F-4D97-AF65-F5344CB8AC3E}">
        <p14:creationId xmlns:p14="http://schemas.microsoft.com/office/powerpoint/2010/main" val="2876294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501F-98CC-4D48-88E4-3FD40359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95739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MX">
                <a:solidFill>
                  <a:schemeClr val="bg1"/>
                </a:solidFill>
              </a:rPr>
              <a:t>	Una red para explicar el sistema aereo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C52FA1-D91A-429F-8B76-9EAAC944F753}"/>
              </a:ext>
            </a:extLst>
          </p:cNvPr>
          <p:cNvSpPr txBox="1">
            <a:spLocks/>
          </p:cNvSpPr>
          <p:nvPr/>
        </p:nvSpPr>
        <p:spPr>
          <a:xfrm>
            <a:off x="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1800">
                <a:solidFill>
                  <a:schemeClr val="bg1"/>
                </a:solidFill>
              </a:rPr>
              <a:t>Análisis de retrasos en vuelos con red bayesiana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A311-6F2C-43E2-9CCC-BDCBC9B13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7199" y="1309332"/>
            <a:ext cx="4932818" cy="4239335"/>
          </a:xfrm>
        </p:spPr>
        <p:txBody>
          <a:bodyPr>
            <a:normAutofit/>
          </a:bodyPr>
          <a:lstStyle/>
          <a:p>
            <a:pPr algn="just"/>
            <a:r>
              <a:rPr lang="es-ES" sz="2000" dirty="0"/>
              <a:t>El sistema aéreo y conjunto de aeropuertos es una red que exhiben relaciones complejas y dinámicas entre los retrasos en los segmentos de transporte individuales y entre los factores que causan los retrasos.</a:t>
            </a:r>
          </a:p>
          <a:p>
            <a:pPr algn="just"/>
            <a:r>
              <a:rPr lang="es-ES" sz="2000" dirty="0"/>
              <a:t>Dado que existe un vínculo entre los vuelos programados, cada retraso de vuelo programado puede afectar al aeropuerto </a:t>
            </a:r>
            <a:r>
              <a:rPr lang="es-ES" sz="2000" dirty="0" err="1"/>
              <a:t>downstream</a:t>
            </a:r>
            <a:r>
              <a:rPr lang="es-ES" sz="2000" dirty="0"/>
              <a:t> y a su vuelo programado.</a:t>
            </a:r>
            <a:endParaRPr lang="es-MX" sz="2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2E99EE0-9F2D-4CBE-ACBF-DB4E1BF4C8F4}"/>
              </a:ext>
            </a:extLst>
          </p:cNvPr>
          <p:cNvSpPr txBox="1">
            <a:spLocks/>
          </p:cNvSpPr>
          <p:nvPr/>
        </p:nvSpPr>
        <p:spPr>
          <a:xfrm>
            <a:off x="609600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MX" sz="1800">
                <a:solidFill>
                  <a:schemeClr val="bg1"/>
                </a:solidFill>
              </a:rPr>
              <a:t>Daniel Nuño, Julio 2022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2334103-D7DA-9444-03CA-C3FA7E167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91" y="1309332"/>
            <a:ext cx="6509408" cy="430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7511A3-DB8A-9C7A-46F1-8290D59FBF60}"/>
              </a:ext>
            </a:extLst>
          </p:cNvPr>
          <p:cNvSpPr txBox="1"/>
          <p:nvPr/>
        </p:nvSpPr>
        <p:spPr>
          <a:xfrm>
            <a:off x="284700" y="5721525"/>
            <a:ext cx="1504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Delta airlines map</a:t>
            </a:r>
          </a:p>
        </p:txBody>
      </p:sp>
    </p:spTree>
    <p:extLst>
      <p:ext uri="{BB962C8B-B14F-4D97-AF65-F5344CB8AC3E}">
        <p14:creationId xmlns:p14="http://schemas.microsoft.com/office/powerpoint/2010/main" val="2074096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12DA536-2A96-5A0E-7767-A311A8ED0E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0610" y="947741"/>
            <a:ext cx="5743290" cy="52088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D8501F-98CC-4D48-88E4-3FD40359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95739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MX">
                <a:solidFill>
                  <a:schemeClr val="bg1"/>
                </a:solidFill>
              </a:rPr>
              <a:t>	Una red para explicar el sistema aereo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C52FA1-D91A-429F-8B76-9EAAC944F753}"/>
              </a:ext>
            </a:extLst>
          </p:cNvPr>
          <p:cNvSpPr txBox="1">
            <a:spLocks/>
          </p:cNvSpPr>
          <p:nvPr/>
        </p:nvSpPr>
        <p:spPr>
          <a:xfrm>
            <a:off x="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1800">
                <a:solidFill>
                  <a:schemeClr val="bg1"/>
                </a:solidFill>
              </a:rPr>
              <a:t>Análisis de retrasos en vuelos con red bayesiana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A311-6F2C-43E2-9CCC-BDCBC9B13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00" y="1465098"/>
            <a:ext cx="5059799" cy="4196793"/>
          </a:xfrm>
        </p:spPr>
        <p:txBody>
          <a:bodyPr>
            <a:normAutofit/>
          </a:bodyPr>
          <a:lstStyle/>
          <a:p>
            <a:pPr algn="just"/>
            <a:r>
              <a:rPr lang="es-ES" sz="2400" dirty="0"/>
              <a:t>Varios estudios académicos y agencias federales proponen el uso de técnicas de modelado bayesiano para predecir retrasos en los vuelos.</a:t>
            </a:r>
          </a:p>
          <a:p>
            <a:pPr algn="just"/>
            <a:endParaRPr lang="es-ES" sz="2400" dirty="0"/>
          </a:p>
          <a:p>
            <a:pPr algn="just">
              <a:buFont typeface="Courier New" panose="02070309020205020404" pitchFamily="49" charset="0"/>
              <a:buChar char="o"/>
            </a:pPr>
            <a:r>
              <a:rPr lang="es-ES" sz="2000" dirty="0"/>
              <a:t>Causa del retraso, largo del retraso.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s-ES" sz="2000" dirty="0"/>
              <a:t>Clima.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s-ES" sz="2000" dirty="0"/>
              <a:t>Información laboral de los aeropuertos.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s-ES" sz="2000" dirty="0"/>
              <a:t>Específicos del aeropuerto.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s-ES" sz="2000" dirty="0"/>
              <a:t>Específicos de la aeronave.</a:t>
            </a:r>
          </a:p>
          <a:p>
            <a:pPr algn="just"/>
            <a:endParaRPr lang="es-ES" sz="2400" dirty="0"/>
          </a:p>
          <a:p>
            <a:pPr marL="0" indent="0" algn="just">
              <a:buNone/>
            </a:pPr>
            <a:endParaRPr lang="es-MX" sz="2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2E99EE0-9F2D-4CBE-ACBF-DB4E1BF4C8F4}"/>
              </a:ext>
            </a:extLst>
          </p:cNvPr>
          <p:cNvSpPr txBox="1">
            <a:spLocks/>
          </p:cNvSpPr>
          <p:nvPr/>
        </p:nvSpPr>
        <p:spPr>
          <a:xfrm>
            <a:off x="609600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MX" sz="1800">
                <a:solidFill>
                  <a:schemeClr val="bg1"/>
                </a:solidFill>
              </a:rPr>
              <a:t>Daniel Nuño, Julio 2022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36C6B8-6D5B-B94C-0A24-F4D568D273DF}"/>
              </a:ext>
            </a:extLst>
          </p:cNvPr>
          <p:cNvSpPr txBox="1"/>
          <p:nvPr/>
        </p:nvSpPr>
        <p:spPr>
          <a:xfrm>
            <a:off x="6614644" y="6156585"/>
            <a:ext cx="2781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Booz Allen Hamilton Behavioral Net</a:t>
            </a:r>
          </a:p>
        </p:txBody>
      </p:sp>
    </p:spTree>
    <p:extLst>
      <p:ext uri="{BB962C8B-B14F-4D97-AF65-F5344CB8AC3E}">
        <p14:creationId xmlns:p14="http://schemas.microsoft.com/office/powerpoint/2010/main" val="835963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501F-98CC-4D48-88E4-3FD40359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95739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	Los datos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A311-6F2C-43E2-9CCC-BDCBC9B13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0931"/>
            <a:ext cx="10515600" cy="4447214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s-MX" dirty="0"/>
              <a:t>Los datos que conseguí son del </a:t>
            </a:r>
            <a:r>
              <a:rPr lang="es-ES" dirty="0"/>
              <a:t>la Oficina de Estadística de Transporte del Gobierno de Estados Unidos, del mes de enero 2019, con más de 500 mil registros.</a:t>
            </a:r>
          </a:p>
          <a:p>
            <a:pPr algn="just"/>
            <a:r>
              <a:rPr lang="es-ES" dirty="0"/>
              <a:t>Algunas variables disponibles son:</a:t>
            </a:r>
          </a:p>
          <a:p>
            <a:pPr marL="457200" lvl="1" indent="0" algn="just">
              <a:buNone/>
            </a:pPr>
            <a:r>
              <a:rPr lang="en-US" dirty="0"/>
              <a:t>- Day of Month.</a:t>
            </a:r>
          </a:p>
          <a:p>
            <a:pPr marL="457200" lvl="1" indent="0" algn="just">
              <a:buNone/>
            </a:pPr>
            <a:r>
              <a:rPr lang="en-US" dirty="0"/>
              <a:t>- Day of Week.</a:t>
            </a:r>
          </a:p>
          <a:p>
            <a:pPr marL="457200" lvl="1" indent="0" algn="just">
              <a:buNone/>
            </a:pPr>
            <a:r>
              <a:rPr lang="en-US" dirty="0"/>
              <a:t>- Identification ID</a:t>
            </a:r>
          </a:p>
          <a:p>
            <a:pPr marL="457200" lvl="1" indent="0" algn="just">
              <a:buNone/>
            </a:pPr>
            <a:r>
              <a:rPr lang="en-US" dirty="0"/>
              <a:t>- Tail Number.</a:t>
            </a:r>
          </a:p>
          <a:p>
            <a:pPr marL="457200" lvl="1" indent="0" algn="just">
              <a:buNone/>
            </a:pPr>
            <a:r>
              <a:rPr lang="en-US" dirty="0"/>
              <a:t>- Origin Airport. </a:t>
            </a:r>
          </a:p>
          <a:p>
            <a:pPr marL="457200" lvl="1" indent="0" algn="just">
              <a:buNone/>
            </a:pPr>
            <a:r>
              <a:rPr lang="en-US" dirty="0"/>
              <a:t>- Destination Airport.</a:t>
            </a:r>
          </a:p>
          <a:p>
            <a:pPr marL="457200" lvl="1" indent="0" algn="just">
              <a:buNone/>
            </a:pPr>
            <a:r>
              <a:rPr lang="en-US" dirty="0"/>
              <a:t>- Actual Departure Time (local time: </a:t>
            </a:r>
            <a:r>
              <a:rPr lang="en-US" dirty="0" err="1"/>
              <a:t>hhmm</a:t>
            </a:r>
            <a:r>
              <a:rPr lang="en-US" dirty="0"/>
              <a:t>).</a:t>
            </a:r>
          </a:p>
          <a:p>
            <a:pPr marL="457200" lvl="1" indent="0" algn="just">
              <a:buNone/>
            </a:pPr>
            <a:r>
              <a:rPr lang="en-US" dirty="0"/>
              <a:t>- Departure Delay Indicator, 15 Minutes or More (1=Yes, 0=No).</a:t>
            </a:r>
          </a:p>
          <a:p>
            <a:pPr marL="457200" lvl="1" indent="0" algn="just">
              <a:buNone/>
            </a:pPr>
            <a:r>
              <a:rPr lang="en-US" dirty="0"/>
              <a:t>- Departure Time Block, Hourly Intervals.</a:t>
            </a:r>
          </a:p>
          <a:p>
            <a:pPr marL="457200" lvl="1" indent="0" algn="just">
              <a:buNone/>
            </a:pPr>
            <a:r>
              <a:rPr lang="en-US" dirty="0"/>
              <a:t>- Actual Arrival Time (local time: </a:t>
            </a:r>
            <a:r>
              <a:rPr lang="en-US" dirty="0" err="1"/>
              <a:t>hhmm</a:t>
            </a:r>
            <a:r>
              <a:rPr lang="en-US" dirty="0"/>
              <a:t>).</a:t>
            </a:r>
          </a:p>
          <a:p>
            <a:pPr marL="457200" lvl="1" indent="0" algn="just">
              <a:buNone/>
            </a:pPr>
            <a:r>
              <a:rPr lang="en-US" dirty="0"/>
              <a:t>- Arrival Delay Indicator, 15 Minutes or More (1=Yes, 0=No).</a:t>
            </a:r>
          </a:p>
          <a:p>
            <a:pPr marL="457200" lvl="1" indent="0" algn="just">
              <a:buNone/>
            </a:pPr>
            <a:r>
              <a:rPr lang="en-US" dirty="0"/>
              <a:t>- Cancelled Flight Indicator (1=Yes, 0=No).</a:t>
            </a:r>
          </a:p>
          <a:p>
            <a:pPr marL="457200" lvl="1" indent="0" algn="just">
              <a:buNone/>
            </a:pPr>
            <a:r>
              <a:rPr lang="en-US" dirty="0"/>
              <a:t>- Distance between airports (miles).</a:t>
            </a:r>
            <a:endParaRPr lang="es-MX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C52FA1-D91A-429F-8B76-9EAAC944F753}"/>
              </a:ext>
            </a:extLst>
          </p:cNvPr>
          <p:cNvSpPr txBox="1">
            <a:spLocks/>
          </p:cNvSpPr>
          <p:nvPr/>
        </p:nvSpPr>
        <p:spPr>
          <a:xfrm>
            <a:off x="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1800">
                <a:solidFill>
                  <a:schemeClr val="bg1"/>
                </a:solidFill>
              </a:rPr>
              <a:t>Análisis de retrasos en vuelos con red bayesiana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2E99EE0-9F2D-4CBE-ACBF-DB4E1BF4C8F4}"/>
              </a:ext>
            </a:extLst>
          </p:cNvPr>
          <p:cNvSpPr txBox="1">
            <a:spLocks/>
          </p:cNvSpPr>
          <p:nvPr/>
        </p:nvSpPr>
        <p:spPr>
          <a:xfrm>
            <a:off x="609600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MX" sz="1800">
                <a:solidFill>
                  <a:schemeClr val="bg1"/>
                </a:solidFill>
              </a:rPr>
              <a:t>Daniel Nuño, Julio 2022</a:t>
            </a:r>
          </a:p>
        </p:txBody>
      </p:sp>
    </p:spTree>
    <p:extLst>
      <p:ext uri="{BB962C8B-B14F-4D97-AF65-F5344CB8AC3E}">
        <p14:creationId xmlns:p14="http://schemas.microsoft.com/office/powerpoint/2010/main" val="1894765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501F-98CC-4D48-88E4-3FD40359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95739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MX">
                <a:solidFill>
                  <a:schemeClr val="bg1"/>
                </a:solidFill>
              </a:rPr>
              <a:t>	Red Bayesiana simple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A311-6F2C-43E2-9CCC-BDCBC9B13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0931"/>
            <a:ext cx="9682018" cy="1428692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s-MX" b="1" dirty="0"/>
              <a:t>¿Mi vuelo llegara tarde?</a:t>
            </a:r>
          </a:p>
          <a:p>
            <a:pPr marL="0" indent="0" algn="just">
              <a:buNone/>
            </a:pPr>
            <a:r>
              <a:rPr lang="es-MX" dirty="0"/>
              <a:t>Siendo nuestra variable objetivo si llegó tarde, un análisis a nivel aeronave y nuestra intuición nos dice que el origen, destino, hora y si ya salió tarde. 22% de todos los vuelos llegan tarde.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C52FA1-D91A-429F-8B76-9EAAC944F753}"/>
              </a:ext>
            </a:extLst>
          </p:cNvPr>
          <p:cNvSpPr txBox="1">
            <a:spLocks/>
          </p:cNvSpPr>
          <p:nvPr/>
        </p:nvSpPr>
        <p:spPr>
          <a:xfrm>
            <a:off x="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1800">
                <a:solidFill>
                  <a:schemeClr val="bg1"/>
                </a:solidFill>
              </a:rPr>
              <a:t>Análisis de retrasos en vuelos con red bayesiana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2E99EE0-9F2D-4CBE-ACBF-DB4E1BF4C8F4}"/>
              </a:ext>
            </a:extLst>
          </p:cNvPr>
          <p:cNvSpPr txBox="1">
            <a:spLocks/>
          </p:cNvSpPr>
          <p:nvPr/>
        </p:nvSpPr>
        <p:spPr>
          <a:xfrm>
            <a:off x="609600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MX" sz="1800">
                <a:solidFill>
                  <a:schemeClr val="bg1"/>
                </a:solidFill>
              </a:rPr>
              <a:t>Daniel Nuño, Julio 2022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CC0FF26-75FA-280B-AFF8-97149FCBD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965" y="3063215"/>
            <a:ext cx="4743675" cy="2666153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2388F14E-B3E0-8BBC-7446-604B45FDB8BA}"/>
              </a:ext>
            </a:extLst>
          </p:cNvPr>
          <p:cNvGrpSpPr/>
          <p:nvPr/>
        </p:nvGrpSpPr>
        <p:grpSpPr>
          <a:xfrm>
            <a:off x="6228335" y="3539217"/>
            <a:ext cx="4931501" cy="1851310"/>
            <a:chOff x="2134540" y="1275127"/>
            <a:chExt cx="4931501" cy="185131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518CF2A-BA5C-1C01-4E53-EF4A1154771E}"/>
                </a:ext>
              </a:extLst>
            </p:cNvPr>
            <p:cNvSpPr txBox="1"/>
            <p:nvPr/>
          </p:nvSpPr>
          <p:spPr>
            <a:xfrm>
              <a:off x="3585658" y="1275127"/>
              <a:ext cx="1420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origin airport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37BFBDF-3846-B102-53E2-9BAB44CFB28C}"/>
                </a:ext>
              </a:extLst>
            </p:cNvPr>
            <p:cNvSpPr txBox="1"/>
            <p:nvPr/>
          </p:nvSpPr>
          <p:spPr>
            <a:xfrm>
              <a:off x="5125958" y="1644459"/>
              <a:ext cx="19400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destination airport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F979528-4C80-B048-26B2-077CF62EB68E}"/>
                </a:ext>
              </a:extLst>
            </p:cNvPr>
            <p:cNvSpPr txBox="1"/>
            <p:nvPr/>
          </p:nvSpPr>
          <p:spPr>
            <a:xfrm>
              <a:off x="3456264" y="2132202"/>
              <a:ext cx="16793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departure delay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07C6FD1-5615-AB41-0564-BEED96A1D97F}"/>
                </a:ext>
              </a:extLst>
            </p:cNvPr>
            <p:cNvSpPr txBox="1"/>
            <p:nvPr/>
          </p:nvSpPr>
          <p:spPr>
            <a:xfrm>
              <a:off x="5432836" y="2757105"/>
              <a:ext cx="1326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arrival delay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DA40678-BAF9-BE69-6023-6E3BC549C193}"/>
                </a:ext>
              </a:extLst>
            </p:cNvPr>
            <p:cNvCxnSpPr>
              <a:stCxn id="21" idx="2"/>
              <a:endCxn id="23" idx="0"/>
            </p:cNvCxnSpPr>
            <p:nvPr/>
          </p:nvCxnSpPr>
          <p:spPr>
            <a:xfrm>
              <a:off x="4295949" y="1644459"/>
              <a:ext cx="0" cy="48774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1DA61C8-A106-EF92-AF6D-BC29EC77DE5B}"/>
                </a:ext>
              </a:extLst>
            </p:cNvPr>
            <p:cNvCxnSpPr>
              <a:stCxn id="22" idx="2"/>
              <a:endCxn id="24" idx="0"/>
            </p:cNvCxnSpPr>
            <p:nvPr/>
          </p:nvCxnSpPr>
          <p:spPr>
            <a:xfrm flipH="1">
              <a:off x="6095999" y="2013791"/>
              <a:ext cx="1" cy="74331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E2638D8-A856-A72C-D451-39FDCA46616B}"/>
                </a:ext>
              </a:extLst>
            </p:cNvPr>
            <p:cNvCxnSpPr>
              <a:stCxn id="23" idx="2"/>
              <a:endCxn id="24" idx="0"/>
            </p:cNvCxnSpPr>
            <p:nvPr/>
          </p:nvCxnSpPr>
          <p:spPr>
            <a:xfrm>
              <a:off x="4295949" y="2501534"/>
              <a:ext cx="1800050" cy="25557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546742A-C37A-4C91-804B-B2EDF1E7041C}"/>
                </a:ext>
              </a:extLst>
            </p:cNvPr>
            <p:cNvSpPr txBox="1"/>
            <p:nvPr/>
          </p:nvSpPr>
          <p:spPr>
            <a:xfrm>
              <a:off x="2134540" y="1644459"/>
              <a:ext cx="11817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hour block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A42DD9AA-E562-D6DD-7EB5-538C035D0B09}"/>
                </a:ext>
              </a:extLst>
            </p:cNvPr>
            <p:cNvCxnSpPr>
              <a:stCxn id="28" idx="2"/>
              <a:endCxn id="23" idx="1"/>
            </p:cNvCxnSpPr>
            <p:nvPr/>
          </p:nvCxnSpPr>
          <p:spPr>
            <a:xfrm>
              <a:off x="2725407" y="2013791"/>
              <a:ext cx="730857" cy="30307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3996000-EF71-F976-93AC-3B508217B4A0}"/>
              </a:ext>
            </a:extLst>
          </p:cNvPr>
          <p:cNvSpPr txBox="1"/>
          <p:nvPr/>
        </p:nvSpPr>
        <p:spPr>
          <a:xfrm flipH="1">
            <a:off x="7070635" y="3063215"/>
            <a:ext cx="3223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/>
              <a:t>red bayesiana propuesta</a:t>
            </a:r>
          </a:p>
        </p:txBody>
      </p:sp>
    </p:spTree>
    <p:extLst>
      <p:ext uri="{BB962C8B-B14F-4D97-AF65-F5344CB8AC3E}">
        <p14:creationId xmlns:p14="http://schemas.microsoft.com/office/powerpoint/2010/main" val="1144551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8501F-98CC-4D48-88E4-3FD403597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95739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	Resultados y comparación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A311-6F2C-43E2-9CCC-BDCBC9B13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7894"/>
            <a:ext cx="10515600" cy="1131188"/>
          </a:xfrm>
        </p:spPr>
        <p:txBody>
          <a:bodyPr>
            <a:normAutofit fontScale="62500" lnSpcReduction="20000"/>
          </a:bodyPr>
          <a:lstStyle/>
          <a:p>
            <a:pPr marL="0" indent="0" algn="just">
              <a:buNone/>
            </a:pPr>
            <a:r>
              <a:rPr lang="es-MX" dirty="0"/>
              <a:t>El métrico es cuantas clasificaciones correctas hizo.</a:t>
            </a:r>
          </a:p>
          <a:p>
            <a:pPr marL="0" indent="0" algn="just">
              <a:buNone/>
            </a:pPr>
            <a:r>
              <a:rPr lang="es-MX" dirty="0"/>
              <a:t>La comparación es con </a:t>
            </a:r>
            <a:r>
              <a:rPr lang="es-MX" dirty="0" err="1"/>
              <a:t>Naive</a:t>
            </a:r>
            <a:r>
              <a:rPr lang="es-MX" dirty="0"/>
              <a:t> Bayes.</a:t>
            </a:r>
          </a:p>
          <a:p>
            <a:pPr marL="0" indent="0" algn="just">
              <a:buNone/>
            </a:pPr>
            <a:r>
              <a:rPr lang="es-MX" dirty="0"/>
              <a:t>Dados los datos y la definición de la variable objetivo pudimos encontrar un buen resultado con el modelo bayesiano. Por principio de parsimonia no vale la pena experimentar con redes más complejas.</a:t>
            </a:r>
          </a:p>
          <a:p>
            <a:pPr marL="0" indent="0" algn="just">
              <a:buNone/>
            </a:pPr>
            <a:endParaRPr lang="es-MX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3C52FA1-D91A-429F-8B76-9EAAC944F753}"/>
              </a:ext>
            </a:extLst>
          </p:cNvPr>
          <p:cNvSpPr txBox="1">
            <a:spLocks/>
          </p:cNvSpPr>
          <p:nvPr/>
        </p:nvSpPr>
        <p:spPr>
          <a:xfrm>
            <a:off x="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1800">
                <a:solidFill>
                  <a:schemeClr val="bg1"/>
                </a:solidFill>
              </a:rPr>
              <a:t>Análisis de retrasos en vuelos con red bayesiana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2E99EE0-9F2D-4CBE-ACBF-DB4E1BF4C8F4}"/>
              </a:ext>
            </a:extLst>
          </p:cNvPr>
          <p:cNvSpPr txBox="1">
            <a:spLocks/>
          </p:cNvSpPr>
          <p:nvPr/>
        </p:nvSpPr>
        <p:spPr>
          <a:xfrm>
            <a:off x="6096000" y="6494106"/>
            <a:ext cx="6096000" cy="36389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MX" sz="1800">
                <a:solidFill>
                  <a:schemeClr val="bg1"/>
                </a:solidFill>
              </a:rPr>
              <a:t>Daniel Nuño, Julio 2022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C186017-0E29-AD51-36BB-CD9FE6912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28" y="2503243"/>
            <a:ext cx="4710544" cy="36202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F4F2BC6-46A3-5F78-5F0B-05CB191469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2801" y="2434805"/>
            <a:ext cx="4765963" cy="369975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DDC9D6F-4F90-8260-1BC0-DCC7C9CEE2B8}"/>
              </a:ext>
            </a:extLst>
          </p:cNvPr>
          <p:cNvSpPr txBox="1"/>
          <p:nvPr/>
        </p:nvSpPr>
        <p:spPr>
          <a:xfrm>
            <a:off x="3235627" y="5949894"/>
            <a:ext cx="2167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Accuracy 96% - 100%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0C18A1-C249-F8A4-4829-DC48BC175672}"/>
              </a:ext>
            </a:extLst>
          </p:cNvPr>
          <p:cNvSpPr txBox="1"/>
          <p:nvPr/>
        </p:nvSpPr>
        <p:spPr>
          <a:xfrm>
            <a:off x="8521730" y="5931193"/>
            <a:ext cx="2050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Accuracy 92% - 96%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EDC6F9-E157-D2CF-9F8A-B070F0BAEA39}"/>
              </a:ext>
            </a:extLst>
          </p:cNvPr>
          <p:cNvSpPr txBox="1"/>
          <p:nvPr/>
        </p:nvSpPr>
        <p:spPr>
          <a:xfrm>
            <a:off x="4622243" y="2175716"/>
            <a:ext cx="2098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Matrix de confusion</a:t>
            </a:r>
          </a:p>
        </p:txBody>
      </p:sp>
    </p:spTree>
    <p:extLst>
      <p:ext uri="{BB962C8B-B14F-4D97-AF65-F5344CB8AC3E}">
        <p14:creationId xmlns:p14="http://schemas.microsoft.com/office/powerpoint/2010/main" val="3211198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688</Words>
  <Application>Microsoft Office PowerPoint</Application>
  <PresentationFormat>Widescreen</PresentationFormat>
  <Paragraphs>77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Office Theme</vt:lpstr>
      <vt:lpstr>Análisis de retrasos en vuelos con red bayesiana</vt:lpstr>
      <vt:lpstr> Retrasos en aeropuertos </vt:lpstr>
      <vt:lpstr> Una red para explicar el sistema aereo</vt:lpstr>
      <vt:lpstr> Una red para explicar el sistema aereo</vt:lpstr>
      <vt:lpstr> Los datos</vt:lpstr>
      <vt:lpstr> Red Bayesiana simple</vt:lpstr>
      <vt:lpstr> Resultados y comparación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Nuno, Daniel</dc:creator>
  <cp:lastModifiedBy>Nuno, Daniel</cp:lastModifiedBy>
  <cp:revision>2</cp:revision>
  <dcterms:created xsi:type="dcterms:W3CDTF">2022-07-15T11:07:10Z</dcterms:created>
  <dcterms:modified xsi:type="dcterms:W3CDTF">2022-07-15T16:31:29Z</dcterms:modified>
</cp:coreProperties>
</file>

<file path=docProps/thumbnail.jpeg>
</file>